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Roboto Medium"/>
      <p:regular r:id="rId57"/>
      <p:bold r:id="rId58"/>
      <p:italic r:id="rId59"/>
      <p:boldItalic r:id="rId60"/>
    </p:embeddedFont>
    <p:embeddedFont>
      <p:font typeface="PT Sans Narrow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TSansNarrow-bold.fntdata"/><Relationship Id="rId61" Type="http://schemas.openxmlformats.org/officeDocument/2006/relationships/font" Target="fonts/PTSansNarrow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8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10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Shape 2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32.jpg"/><Relationship Id="rId5" Type="http://schemas.openxmlformats.org/officeDocument/2006/relationships/image" Target="../media/image20.png"/><Relationship Id="rId6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weathermap.org/api" TargetMode="External"/><Relationship Id="rId10" Type="http://schemas.openxmlformats.org/officeDocument/2006/relationships/hyperlink" Target="http://meumobi.github.io/stocks%20apis/2016/03/13/get-realtime-stock-quotes-yahoo-finance-api.html" TargetMode="External"/><Relationship Id="rId13" Type="http://schemas.openxmlformats.org/officeDocument/2006/relationships/hyperlink" Target="https://www.import.io/" TargetMode="External"/><Relationship Id="rId12" Type="http://schemas.openxmlformats.org/officeDocument/2006/relationships/hyperlink" Target="https://gabrielperales.wordpress.com/2014/09/01/web-scraping-con-scrapy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conet.carm.es/" TargetMode="External"/><Relationship Id="rId4" Type="http://schemas.openxmlformats.org/officeDocument/2006/relationships/hyperlink" Target="http://www.ine.es" TargetMode="External"/><Relationship Id="rId9" Type="http://schemas.openxmlformats.org/officeDocument/2006/relationships/hyperlink" Target="https://www.acxiom.com/" TargetMode="External"/><Relationship Id="rId14" Type="http://schemas.openxmlformats.org/officeDocument/2006/relationships/image" Target="../media/image11.png"/><Relationship Id="rId5" Type="http://schemas.openxmlformats.org/officeDocument/2006/relationships/hyperlink" Target="https://data.europa.eu/euodp/en/data/" TargetMode="External"/><Relationship Id="rId6" Type="http://schemas.openxmlformats.org/officeDocument/2006/relationships/hyperlink" Target="http://data.un.org/countryData" TargetMode="External"/><Relationship Id="rId7" Type="http://schemas.openxmlformats.org/officeDocument/2006/relationships/hyperlink" Target="https://opendatainception.io/" TargetMode="External"/><Relationship Id="rId8" Type="http://schemas.openxmlformats.org/officeDocument/2006/relationships/hyperlink" Target="https://www.acxiom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35.png"/><Relationship Id="rId5" Type="http://schemas.openxmlformats.org/officeDocument/2006/relationships/image" Target="../media/image1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hyperlink" Target="http://www.ph.ucla.edu/epi/snow/revchilenainfectol24(4)_331_4_2007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hyperlink" Target="https://es.wikipedia.org/wiki/Cuarteto_de_Anscombe" TargetMode="External"/><Relationship Id="rId6" Type="http://schemas.openxmlformats.org/officeDocument/2006/relationships/image" Target="../media/image18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s.wikipedia.org/wiki/Cuarteto_de_Anscombe" TargetMode="External"/><Relationship Id="rId4" Type="http://schemas.openxmlformats.org/officeDocument/2006/relationships/image" Target="../media/image89.png"/><Relationship Id="rId5" Type="http://schemas.openxmlformats.org/officeDocument/2006/relationships/hyperlink" Target="www.tableau.com" TargetMode="External"/><Relationship Id="rId6" Type="http://schemas.openxmlformats.org/officeDocument/2006/relationships/image" Target="../media/image23.jpg"/><Relationship Id="rId7" Type="http://schemas.openxmlformats.org/officeDocument/2006/relationships/hyperlink" Target="chartio.com" TargetMode="External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hyperlink" Target="https://blog.data.gov.sg/how-we-caught-the-circle-line-rogue-train-with-data-79405c86ab6a" TargetMode="External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manugarri.com/where-the-f-can-i-park/" TargetMode="External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://bokeh.pydata.org/en/latest/" TargetMode="External"/><Relationship Id="rId10" Type="http://schemas.openxmlformats.org/officeDocument/2006/relationships/hyperlink" Target="http://ggplot2.org/" TargetMode="External"/><Relationship Id="rId1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ableau.com/" TargetMode="External"/><Relationship Id="rId4" Type="http://schemas.openxmlformats.org/officeDocument/2006/relationships/hyperlink" Target="https://www.tableau.com/" TargetMode="External"/><Relationship Id="rId9" Type="http://schemas.openxmlformats.org/officeDocument/2006/relationships/hyperlink" Target="https://plot.ly/javascript/" TargetMode="External"/><Relationship Id="rId5" Type="http://schemas.openxmlformats.org/officeDocument/2006/relationships/hyperlink" Target="https://chartio.com/" TargetMode="External"/><Relationship Id="rId6" Type="http://schemas.openxmlformats.org/officeDocument/2006/relationships/hyperlink" Target="https://github.com/grafana/grafana" TargetMode="External"/><Relationship Id="rId7" Type="http://schemas.openxmlformats.org/officeDocument/2006/relationships/hyperlink" Target="https://d3js.org/" TargetMode="External"/><Relationship Id="rId8" Type="http://schemas.openxmlformats.org/officeDocument/2006/relationships/hyperlink" Target="http://www.chartjs.or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bm.com/analytics/es/es/technology/spss/" TargetMode="External"/><Relationship Id="rId10" Type="http://schemas.openxmlformats.org/officeDocument/2006/relationships/hyperlink" Target="https://www.sas.com/es_es/home.html" TargetMode="External"/><Relationship Id="rId13" Type="http://schemas.openxmlformats.org/officeDocument/2006/relationships/hyperlink" Target="https://www.ibm.com/watson/" TargetMode="External"/><Relationship Id="rId12" Type="http://schemas.openxmlformats.org/officeDocument/2006/relationships/hyperlink" Target="https://www.ibm.com/watson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cikit-learn.org/" TargetMode="External"/><Relationship Id="rId9" Type="http://schemas.openxmlformats.org/officeDocument/2006/relationships/hyperlink" Target="https://rapidminer.com/" TargetMode="External"/><Relationship Id="rId15" Type="http://schemas.openxmlformats.org/officeDocument/2006/relationships/hyperlink" Target="https://www.microsoft.com/en-us/cloud-platform/what-is-cortana-intelligence-suite" TargetMode="External"/><Relationship Id="rId14" Type="http://schemas.openxmlformats.org/officeDocument/2006/relationships/hyperlink" Target="https://cloud.google.com/products/machine-learning/" TargetMode="External"/><Relationship Id="rId5" Type="http://schemas.openxmlformats.org/officeDocument/2006/relationships/hyperlink" Target="https://cran.r-project.org/" TargetMode="External"/><Relationship Id="rId6" Type="http://schemas.openxmlformats.org/officeDocument/2006/relationships/hyperlink" Target="https://cran.r-project.org/" TargetMode="External"/><Relationship Id="rId7" Type="http://schemas.openxmlformats.org/officeDocument/2006/relationships/hyperlink" Target="https://github.com/JohnLangford/vowpal_wabbit" TargetMode="External"/><Relationship Id="rId8" Type="http://schemas.openxmlformats.org/officeDocument/2006/relationships/hyperlink" Target="http://www.cs.waikato.ac.nz/ml/wek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Relationship Id="rId4" Type="http://schemas.openxmlformats.org/officeDocument/2006/relationships/image" Target="../media/image33.jpg"/><Relationship Id="rId5" Type="http://schemas.openxmlformats.org/officeDocument/2006/relationships/image" Target="../media/image5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blog.toolsgroup.com/en/using-weather-and-climate-data-to-improve-demand-forecasting" TargetMode="External"/><Relationship Id="rId4" Type="http://schemas.openxmlformats.org/officeDocument/2006/relationships/image" Target="../media/image37.jpg"/><Relationship Id="rId5" Type="http://schemas.openxmlformats.org/officeDocument/2006/relationships/hyperlink" Target="http://blog.revolutionanalytics.com/2015/08/plotting-time-series-in-r.html+" TargetMode="External"/><Relationship Id="rId6" Type="http://schemas.openxmlformats.org/officeDocument/2006/relationships/image" Target="../media/image40.png"/><Relationship Id="rId7" Type="http://schemas.openxmlformats.org/officeDocument/2006/relationships/hyperlink" Target="http://futurice.com/blog/tech-pick-of-the-week-log-anomaly-detection-tools" TargetMode="External"/><Relationship Id="rId8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nalyticsvidhya.com/blog/2016/02/time-series-forecasting-codes-python/" TargetMode="External"/><Relationship Id="rId4" Type="http://schemas.openxmlformats.org/officeDocument/2006/relationships/hyperlink" Target="https://github.com/facebookincubator/prophet" TargetMode="External"/><Relationship Id="rId5" Type="http://schemas.openxmlformats.org/officeDocument/2006/relationships/hyperlink" Target="https://github.com/robjhyndman/forecast" TargetMode="External"/><Relationship Id="rId6" Type="http://schemas.openxmlformats.org/officeDocument/2006/relationships/hyperlink" Target="https://google.github.io/CausalImpact/CausalImpact.html" TargetMode="External"/><Relationship Id="rId7" Type="http://schemas.openxmlformats.org/officeDocument/2006/relationships/hyperlink" Target="https://github.com/facebookincubator/prophe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andelion.eu/semantic-text/entity-extraction-demo/?text=The+Mona+Lisa+is+a+16th+century+oil+painting+created+by+Leonardo.+It%27s+held+at+the+Louvre+in+Paris.&amp;lang=auto&amp;min_confidence=0.6&amp;exec=true#results" TargetMode="External"/><Relationship Id="rId4" Type="http://schemas.openxmlformats.org/officeDocument/2006/relationships/image" Target="../media/image43.png"/><Relationship Id="rId5" Type="http://schemas.openxmlformats.org/officeDocument/2006/relationships/hyperlink" Target="https://cloud.google.com/natural-language/" TargetMode="External"/><Relationship Id="rId6" Type="http://schemas.openxmlformats.org/officeDocument/2006/relationships/image" Target="../media/image6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ybonacci.org/2015/11/24/como-hacer-analisis-de-sentimiento-en-espanol-2/" TargetMode="External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Relationship Id="rId4" Type="http://schemas.openxmlformats.org/officeDocument/2006/relationships/hyperlink" Target="https://open.blogs.nytimes.com/2015/04/09/extracting-structured-data-from-recipes-using-conditional-random-fields/?_r=0" TargetMode="External"/><Relationship Id="rId5" Type="http://schemas.openxmlformats.org/officeDocument/2006/relationships/image" Target="../media/image39.png"/><Relationship Id="rId6" Type="http://schemas.openxmlformats.org/officeDocument/2006/relationships/image" Target="../media/image41.png"/><Relationship Id="rId7" Type="http://schemas.openxmlformats.org/officeDocument/2006/relationships/image" Target="../media/image44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nltk.org/" TargetMode="External"/><Relationship Id="rId4" Type="http://schemas.openxmlformats.org/officeDocument/2006/relationships/hyperlink" Target="https://textblob.readthedocs.io/en/dev/" TargetMode="External"/><Relationship Id="rId9" Type="http://schemas.openxmlformats.org/officeDocument/2006/relationships/hyperlink" Target="http://monkeylearn.com/" TargetMode="External"/><Relationship Id="rId5" Type="http://schemas.openxmlformats.org/officeDocument/2006/relationships/hyperlink" Target="https://radimrehurek.com/gensim/" TargetMode="External"/><Relationship Id="rId6" Type="http://schemas.openxmlformats.org/officeDocument/2006/relationships/hyperlink" Target="https://spacy.io/" TargetMode="External"/><Relationship Id="rId7" Type="http://schemas.openxmlformats.org/officeDocument/2006/relationships/hyperlink" Target="https://www.google.es/url?sa=t&amp;rct=j&amp;q=&amp;esrc=s&amp;source=web&amp;cd=1&amp;ved=0ahUKEwjuxt6ikYHTAhVJvRoKHUjIDHIQFggcMAA&amp;url=https%3A%2F%2Fcran.r-project.org%2Fweb%2Fpackages%2Ftm%2Fvignettes%2Ftm.pdf&amp;usg=AFQjCNFRvdLjHlL-Ne-1gS2epKqAh1Zppw&amp;sig2=KUWuET-42K2B7WsXxI2bAA" TargetMode="External"/><Relationship Id="rId8" Type="http://schemas.openxmlformats.org/officeDocument/2006/relationships/hyperlink" Target="http://stanfordnlp.github.io/CoreNL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0.jpg"/><Relationship Id="rId5" Type="http://schemas.openxmlformats.org/officeDocument/2006/relationships/image" Target="../media/image51.png"/><Relationship Id="rId6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6.jpg"/><Relationship Id="rId5" Type="http://schemas.openxmlformats.org/officeDocument/2006/relationships/image" Target="../media/image01.jpg"/><Relationship Id="rId6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deshare.net/JavierAbada/deep-learning-image-classification-aplicado-al-mundo-de-la-moda" TargetMode="External"/><Relationship Id="rId4" Type="http://schemas.openxmlformats.org/officeDocument/2006/relationships/image" Target="../media/image98.png"/><Relationship Id="rId9" Type="http://schemas.openxmlformats.org/officeDocument/2006/relationships/hyperlink" Target="https://waymo.com/" TargetMode="External"/><Relationship Id="rId5" Type="http://schemas.openxmlformats.org/officeDocument/2006/relationships/hyperlink" Target="http://news.stanford.edu/2017/01/25/artificial-intelligence-used-identify-skin-cancer/" TargetMode="External"/><Relationship Id="rId6" Type="http://schemas.openxmlformats.org/officeDocument/2006/relationships/image" Target="../media/image56.jpg"/><Relationship Id="rId7" Type="http://schemas.openxmlformats.org/officeDocument/2006/relationships/hyperlink" Target="https://github.com/luanfujun/deep-photo-styletransfer" TargetMode="External"/><Relationship Id="rId8" Type="http://schemas.openxmlformats.org/officeDocument/2006/relationships/image" Target="../media/image7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Relationship Id="rId4" Type="http://schemas.openxmlformats.org/officeDocument/2006/relationships/image" Target="../media/image82.png"/><Relationship Id="rId5" Type="http://schemas.openxmlformats.org/officeDocument/2006/relationships/image" Target="../media/image60.jpg"/><Relationship Id="rId6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1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8.png"/><Relationship Id="rId4" Type="http://schemas.openxmlformats.org/officeDocument/2006/relationships/hyperlink" Target="http://blogs.solidq.com/es/big-data/que-es-mapreduce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2.jpg"/><Relationship Id="rId4" Type="http://schemas.openxmlformats.org/officeDocument/2006/relationships/image" Target="../media/image63.jpg"/><Relationship Id="rId5" Type="http://schemas.openxmlformats.org/officeDocument/2006/relationships/hyperlink" Target="http://www.hpcmusic.com/dsc" TargetMode="External"/><Relationship Id="rId6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9.png"/><Relationship Id="rId4" Type="http://schemas.openxmlformats.org/officeDocument/2006/relationships/image" Target="../media/image67.png"/><Relationship Id="rId9" Type="http://schemas.openxmlformats.org/officeDocument/2006/relationships/image" Target="../media/image97.png"/><Relationship Id="rId5" Type="http://schemas.openxmlformats.org/officeDocument/2006/relationships/image" Target="../media/image72.png"/><Relationship Id="rId6" Type="http://schemas.openxmlformats.org/officeDocument/2006/relationships/image" Target="../media/image71.png"/><Relationship Id="rId7" Type="http://schemas.openxmlformats.org/officeDocument/2006/relationships/image" Target="../media/image69.png"/><Relationship Id="rId8" Type="http://schemas.openxmlformats.org/officeDocument/2006/relationships/image" Target="../media/image7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jpg"/><Relationship Id="rId4" Type="http://schemas.openxmlformats.org/officeDocument/2006/relationships/image" Target="../media/image88.png"/><Relationship Id="rId5" Type="http://schemas.openxmlformats.org/officeDocument/2006/relationships/image" Target="../media/image78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3.jpg"/><Relationship Id="rId4" Type="http://schemas.openxmlformats.org/officeDocument/2006/relationships/image" Target="../media/image80.jpg"/><Relationship Id="rId5" Type="http://schemas.openxmlformats.org/officeDocument/2006/relationships/image" Target="../media/image90.jpg"/><Relationship Id="rId6" Type="http://schemas.openxmlformats.org/officeDocument/2006/relationships/image" Target="../media/image81.jpg"/><Relationship Id="rId7" Type="http://schemas.openxmlformats.org/officeDocument/2006/relationships/image" Target="../media/image84.jpg"/><Relationship Id="rId8" Type="http://schemas.openxmlformats.org/officeDocument/2006/relationships/image" Target="../media/image8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2.png"/><Relationship Id="rId4" Type="http://schemas.openxmlformats.org/officeDocument/2006/relationships/hyperlink" Target="https://www.google.com/about/datacenters/inside/locations/index.html" TargetMode="External"/><Relationship Id="rId5" Type="http://schemas.openxmlformats.org/officeDocument/2006/relationships/image" Target="../media/image85.png"/><Relationship Id="rId6" Type="http://schemas.openxmlformats.org/officeDocument/2006/relationships/image" Target="../media/image9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1.png"/><Relationship Id="rId4" Type="http://schemas.openxmlformats.org/officeDocument/2006/relationships/image" Target="../media/image101.png"/><Relationship Id="rId5" Type="http://schemas.openxmlformats.org/officeDocument/2006/relationships/image" Target="../media/image94.png"/><Relationship Id="rId6" Type="http://schemas.openxmlformats.org/officeDocument/2006/relationships/image" Target="../media/image93.jpg"/><Relationship Id="rId7" Type="http://schemas.openxmlformats.org/officeDocument/2006/relationships/image" Target="../media/image100.png"/><Relationship Id="rId8" Type="http://schemas.openxmlformats.org/officeDocument/2006/relationships/image" Target="../media/image9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github.com/manugarri/jornada_data_science_info_2017" TargetMode="External"/><Relationship Id="rId4" Type="http://schemas.openxmlformats.org/officeDocument/2006/relationships/image" Target="../media/image96.png"/><Relationship Id="rId5" Type="http://schemas.openxmlformats.org/officeDocument/2006/relationships/image" Target="../media/image9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Relationship Id="rId4" Type="http://schemas.openxmlformats.org/officeDocument/2006/relationships/hyperlink" Target="http://datos.gob.es/" TargetMode="External"/><Relationship Id="rId5" Type="http://schemas.openxmlformats.org/officeDocument/2006/relationships/image" Target="../media/image08.png"/><Relationship Id="rId6" Type="http://schemas.openxmlformats.org/officeDocument/2006/relationships/hyperlink" Target="http://datosabiertos.regiondemurcia.es/" TargetMode="External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uroscipy.org/" TargetMode="External"/><Relationship Id="rId4" Type="http://schemas.openxmlformats.org/officeDocument/2006/relationships/hyperlink" Target="https://events.bizzabo.com/DSEU2017/home" TargetMode="External"/><Relationship Id="rId5" Type="http://schemas.openxmlformats.org/officeDocument/2006/relationships/hyperlink" Target="https://spark-summit.org/eu-2017/" TargetMode="External"/><Relationship Id="rId6" Type="http://schemas.openxmlformats.org/officeDocument/2006/relationships/hyperlink" Target="https://conferences.oreilly.com/strata/strata-eu" TargetMode="External"/><Relationship Id="rId7" Type="http://schemas.openxmlformats.org/officeDocument/2006/relationships/hyperlink" Target="http://www.dataconference.org/" TargetMode="External"/><Relationship Id="rId8" Type="http://schemas.openxmlformats.org/officeDocument/2006/relationships/hyperlink" Target="http://predictiveanalyticsworld.co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47825" y="226771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Jornada Data Science: </a:t>
            </a:r>
          </a:p>
          <a:p>
            <a:pPr lvl="0">
              <a:spcBef>
                <a:spcPts val="0"/>
              </a:spcBef>
              <a:buNone/>
            </a:pPr>
            <a:r>
              <a:rPr lang="en-GB" sz="3600"/>
              <a:t>Big Data y Machine Learning como herramienta de Futuro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53" y="4480426"/>
            <a:ext cx="1723049" cy="6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900" y="4468125"/>
            <a:ext cx="2210280" cy="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775" y="-11149"/>
            <a:ext cx="1240587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 rotWithShape="1">
          <a:blip r:embed="rId6">
            <a:alphaModFix/>
          </a:blip>
          <a:srcRect b="0" l="0" r="0" t="12126"/>
          <a:stretch/>
        </p:blipFill>
        <p:spPr>
          <a:xfrm>
            <a:off x="2523975" y="32000"/>
            <a:ext cx="2702575" cy="93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El proceso de Data Science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00" y="1646014"/>
            <a:ext cx="7368250" cy="200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Como obtener datos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Datos internos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Repositorios de datos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Centro Regional de Estadística de Murcia</a:t>
            </a:r>
          </a:p>
          <a:p>
            <a:pPr indent="-317500" lvl="0" marL="45720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4"/>
              </a:rPr>
              <a:t>Instituto Nacional de Estadística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5"/>
              </a:rPr>
              <a:t>European Union Open Data Portal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6"/>
              </a:rPr>
              <a:t>UNdata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7"/>
              </a:rPr>
              <a:t>Open Data Inception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Brokers de datos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8"/>
              </a:rPr>
              <a:t>Experian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9"/>
              </a:rPr>
              <a:t>Acxiom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APIs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10"/>
              </a:rPr>
              <a:t>Yahoo finance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11"/>
              </a:rPr>
              <a:t>OpenWeather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Web Scraping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12"/>
              </a:rPr>
              <a:t>Scrapy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13"/>
              </a:rPr>
              <a:t>import.io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14">
            <a:alphaModFix/>
          </a:blip>
          <a:srcRect b="0" l="0" r="62646" t="0"/>
          <a:stretch/>
        </p:blipFill>
        <p:spPr>
          <a:xfrm>
            <a:off x="6919600" y="3428425"/>
            <a:ext cx="2224399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Tipos de datos - variables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75" y="1025500"/>
            <a:ext cx="852945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6975"/>
            <a:ext cx="8839201" cy="363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Tipos de datos - estructura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Analytics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2370000" y="1815150"/>
            <a:ext cx="4404000" cy="175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Métricas (y KPIs):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-GB"/>
              <a:t>Internas o Externas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-GB"/>
              <a:t>Accesibles, Accionables y Comparables</a:t>
            </a:r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Analytics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-GB"/>
              <a:t>Analizar y extraer valor de las métricas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42203" t="0"/>
          <a:stretch/>
        </p:blipFill>
        <p:spPr>
          <a:xfrm>
            <a:off x="5702175" y="3428425"/>
            <a:ext cx="3441825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6975"/>
            <a:ext cx="6157736" cy="32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724" y="722374"/>
            <a:ext cx="2986274" cy="1799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136" y="2674060"/>
            <a:ext cx="2681462" cy="1980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137" y="1370225"/>
            <a:ext cx="3963736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3527400" y="1052075"/>
            <a:ext cx="228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Mapa de John Snow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0" y="1686273"/>
            <a:ext cx="3768824" cy="17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 rotWithShape="1">
          <a:blip r:embed="rId4">
            <a:alphaModFix/>
          </a:blip>
          <a:srcRect b="51941" l="0" r="0" t="0"/>
          <a:stretch/>
        </p:blipFill>
        <p:spPr>
          <a:xfrm>
            <a:off x="1275150" y="3846874"/>
            <a:ext cx="3321975" cy="10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3222600" y="1204475"/>
            <a:ext cx="228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5"/>
              </a:rPr>
              <a:t>Cuarteto de Anscombe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6">
            <a:alphaModFix/>
          </a:blip>
          <a:srcRect b="22492" l="4789" r="0" t="0"/>
          <a:stretch/>
        </p:blipFill>
        <p:spPr>
          <a:xfrm>
            <a:off x="266424" y="1514062"/>
            <a:ext cx="3240092" cy="19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4">
            <a:alphaModFix/>
          </a:blip>
          <a:srcRect b="0" l="0" r="0" t="51941"/>
          <a:stretch/>
        </p:blipFill>
        <p:spPr>
          <a:xfrm>
            <a:off x="4546875" y="3872674"/>
            <a:ext cx="3321986" cy="10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3065850" y="1213225"/>
            <a:ext cx="3012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3"/>
              </a:rPr>
              <a:t>Dashboard (cuadro de mando)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" y="2149750"/>
            <a:ext cx="3542049" cy="1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524" y="1613125"/>
            <a:ext cx="3070848" cy="1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874" y="2769775"/>
            <a:ext cx="2807118" cy="22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50" y="759400"/>
            <a:ext cx="368627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900" y="759400"/>
            <a:ext cx="306232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Sobre Mí (Manuel Garrido)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 Freelance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UPV: Ingenieria Industrial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IE: Master In Management</a:t>
            </a:r>
          </a:p>
          <a:p>
            <a:pPr indent="-2984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64705"/>
              <a:buFont typeface="Arial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Portugal → España → EEUU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Consultor → Analista → Data Scientist</a:t>
            </a:r>
          </a:p>
          <a:p>
            <a:pPr lvl="0" rtl="0"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manugarri.com/centic</a:t>
            </a:r>
          </a:p>
          <a:p>
            <a:pPr lvl="0" rtl="0"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hola@manugarri.com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13741" l="0" r="0" t="0"/>
          <a:stretch/>
        </p:blipFill>
        <p:spPr>
          <a:xfrm>
            <a:off x="6033400" y="1152425"/>
            <a:ext cx="2857500" cy="24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hape 20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700" y="0"/>
            <a:ext cx="5207353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Visualizacion de datos - Herramientas</a:t>
            </a:r>
          </a:p>
        </p:txBody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ashboards (BI):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Tableau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Chartio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Grafana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esarrollo web (JS):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D3.js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ChartJS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plotly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</a:t>
            </a:r>
            <a:r>
              <a:rPr b="1" lang="en-GB"/>
              <a:t>raficos científicos: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ggplot2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1"/>
              </a:rPr>
              <a:t>Bokeh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2"/>
              </a:rPr>
              <a:t>seaborn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Machine 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20835" t="0"/>
          <a:stretch/>
        </p:blipFill>
        <p:spPr>
          <a:xfrm>
            <a:off x="4429825" y="3430800"/>
            <a:ext cx="4714173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125025" cy="365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50" y="742674"/>
            <a:ext cx="6742375" cy="42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Lenguajes?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 - Tipos de problemas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14588" l="0" r="0" t="0"/>
          <a:stretch/>
        </p:blipFill>
        <p:spPr>
          <a:xfrm>
            <a:off x="457200" y="1304825"/>
            <a:ext cx="8142049" cy="3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Machine Learning - Tipos de algoritmos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/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152425"/>
            <a:ext cx="6078498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 - Tipos de algoritmos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50" y="1065725"/>
            <a:ext cx="6971300" cy="38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6292050" y="1053900"/>
            <a:ext cx="2059800" cy="70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Machine Learning - Herramientas</a:t>
            </a:r>
          </a:p>
        </p:txBody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311700" y="10350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Programación</a:t>
            </a:r>
            <a:r>
              <a:rPr b="1" lang="en-GB"/>
              <a:t>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scikit-learn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R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- Wowpal wabbit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UI: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Weka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Rapidminer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SAS</a:t>
            </a:r>
            <a:r>
              <a:rPr lang="en-GB"/>
              <a:t>/ </a:t>
            </a:r>
            <a:r>
              <a:rPr lang="en-GB" u="sng">
                <a:solidFill>
                  <a:schemeClr val="hlink"/>
                </a:solidFill>
                <a:hlinkClick r:id="rId11"/>
              </a:rPr>
              <a:t>SPSS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Servicio: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2"/>
              </a:rPr>
              <a:t> - </a:t>
            </a:r>
            <a:r>
              <a:rPr lang="en-GB" u="sng">
                <a:solidFill>
                  <a:schemeClr val="hlink"/>
                </a:solidFill>
                <a:hlinkClick r:id="rId13"/>
              </a:rPr>
              <a:t>IBM Watson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4"/>
              </a:rPr>
              <a:t>- Google Cloud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5"/>
              </a:rPr>
              <a:t>- Windows Azure (Cortana Intelligence)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0350"/>
            <a:ext cx="3902700" cy="2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Shape 2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3131249"/>
            <a:ext cx="3344525" cy="18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Shape 2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Análisis de Series Temporales</a:t>
            </a:r>
          </a:p>
        </p:txBody>
      </p:sp>
      <p:pic>
        <p:nvPicPr>
          <p:cNvPr id="260" name="Shape 2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7500" y="1618750"/>
            <a:ext cx="4936499" cy="273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5" y="522736"/>
            <a:ext cx="3627650" cy="194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500" y="1127500"/>
            <a:ext cx="3769475" cy="25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4075" y="2806099"/>
            <a:ext cx="2906825" cy="21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Análisis de Series Temporales - Herramientas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/>
          </a:p>
        </p:txBody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Python: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 statsmodels.tsa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- Prophet</a:t>
            </a:r>
          </a:p>
          <a:p>
            <a:pPr lvl="0">
              <a:spcBef>
                <a:spcPts val="0"/>
              </a:spcBef>
              <a:buNone/>
            </a:pPr>
            <a:r>
              <a:rPr b="1" lang="en-GB"/>
              <a:t>R: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- forecast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- CausalImpact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- Prophet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Procesado de Lenguaje Natural (NLP)</a:t>
            </a:r>
          </a:p>
        </p:txBody>
      </p:sp>
      <p:pic>
        <p:nvPicPr>
          <p:cNvPr id="279" name="Shape 27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950" y="998382"/>
            <a:ext cx="9144001" cy="191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5687" l="0" r="0" t="24786"/>
          <a:stretch/>
        </p:blipFill>
        <p:spPr>
          <a:xfrm>
            <a:off x="106625" y="2790574"/>
            <a:ext cx="9144000" cy="22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Shape 28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535" l="0" r="0" t="29029"/>
          <a:stretch/>
        </p:blipFill>
        <p:spPr>
          <a:xfrm>
            <a:off x="263527" y="0"/>
            <a:ext cx="8616945" cy="50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Shape 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900"/>
            <a:ext cx="4149599" cy="2696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Shape 291"/>
          <p:cNvGrpSpPr/>
          <p:nvPr/>
        </p:nvGrpSpPr>
        <p:grpSpPr>
          <a:xfrm>
            <a:off x="4826199" y="241000"/>
            <a:ext cx="4317800" cy="3034454"/>
            <a:chOff x="4316599" y="885575"/>
            <a:chExt cx="4317800" cy="3034454"/>
          </a:xfrm>
        </p:grpSpPr>
        <p:pic>
          <p:nvPicPr>
            <p:cNvPr id="292" name="Shape 292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6599" y="2059700"/>
              <a:ext cx="4317800" cy="1860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6375" y="885575"/>
              <a:ext cx="3916324" cy="1396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4" name="Shape 2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150" y="3371824"/>
            <a:ext cx="2219700" cy="16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Procesado de Lenguaje Natural - Herramientas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Python</a:t>
            </a:r>
            <a:r>
              <a:rPr b="1" lang="en-GB"/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NLTK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textblob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gensim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spacy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</a:t>
            </a:r>
            <a:r>
              <a:rPr b="1" lang="en-GB"/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tm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Java: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Stanford CoreNLP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Servicios: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MonkeyLearn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Sistemas de recomendación</a:t>
            </a:r>
          </a:p>
        </p:txBody>
      </p:sp>
      <p:pic>
        <p:nvPicPr>
          <p:cNvPr id="306" name="Shape 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0" y="2019900"/>
            <a:ext cx="4516748" cy="24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75" y="2019900"/>
            <a:ext cx="2752299" cy="297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Shape 308"/>
          <p:cNvSpPr txBox="1"/>
          <p:nvPr/>
        </p:nvSpPr>
        <p:spPr>
          <a:xfrm>
            <a:off x="1136375" y="1419550"/>
            <a:ext cx="251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Filtrado de Contenidos</a:t>
            </a:r>
          </a:p>
        </p:txBody>
      </p:sp>
      <p:sp>
        <p:nvSpPr>
          <p:cNvPr id="309" name="Shape 309"/>
          <p:cNvSpPr txBox="1"/>
          <p:nvPr/>
        </p:nvSpPr>
        <p:spPr>
          <a:xfrm>
            <a:off x="6054425" y="1419550"/>
            <a:ext cx="251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Filtrado Colaborativo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hape 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0" y="1226775"/>
            <a:ext cx="5527849" cy="23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49" y="619025"/>
            <a:ext cx="228572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Deep Learning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825" y="1152425"/>
            <a:ext cx="3020625" cy="19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 rotWithShape="1">
          <a:blip r:embed="rId4">
            <a:alphaModFix/>
          </a:blip>
          <a:srcRect b="0" l="50283" r="0" t="0"/>
          <a:stretch/>
        </p:blipFill>
        <p:spPr>
          <a:xfrm>
            <a:off x="6943800" y="1403325"/>
            <a:ext cx="2200200" cy="23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825" y="3253749"/>
            <a:ext cx="3613843" cy="1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04825"/>
            <a:ext cx="2951025" cy="282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Deep Learning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1375"/>
            <a:ext cx="5999549" cy="15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779" y="129149"/>
            <a:ext cx="2644221" cy="4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Por qué lo llaman Big Data cuando quieren decir </a:t>
            </a:r>
            <a:r>
              <a:rPr lang="en-GB"/>
              <a:t>Data Science?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0999"/>
            <a:ext cx="2303499" cy="30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725" y="1911000"/>
            <a:ext cx="2181730" cy="30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650" y="2259350"/>
            <a:ext cx="3975150" cy="22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426" y="1942587"/>
            <a:ext cx="2100075" cy="301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Shape 336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725"/>
            <a:ext cx="3167249" cy="2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6" y="2823975"/>
            <a:ext cx="3167248" cy="21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5775" y="283875"/>
            <a:ext cx="4098250" cy="29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1215" l="26634" r="22381" t="18510"/>
          <a:stretch/>
        </p:blipFill>
        <p:spPr>
          <a:xfrm>
            <a:off x="6239611" y="3325125"/>
            <a:ext cx="2103076" cy="1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Deep Learning - Herramientas</a:t>
            </a:r>
          </a:p>
        </p:txBody>
      </p:sp>
      <p:pic>
        <p:nvPicPr>
          <p:cNvPr id="345" name="Shape 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25" y="2540612"/>
            <a:ext cx="1871749" cy="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4">
            <a:alphaModFix/>
          </a:blip>
          <a:srcRect b="36735" l="30448" r="29646" t="35042"/>
          <a:stretch/>
        </p:blipFill>
        <p:spPr>
          <a:xfrm>
            <a:off x="3324449" y="2439485"/>
            <a:ext cx="2004601" cy="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125" y="2347449"/>
            <a:ext cx="1111625" cy="11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2249" y="2187502"/>
            <a:ext cx="1871750" cy="14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Shape 354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Big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52424"/>
            <a:ext cx="6706077" cy="25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Shape 3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9050" y="3404600"/>
            <a:ext cx="5954950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</a:t>
            </a:r>
          </a:p>
        </p:txBody>
      </p:sp>
      <p:pic>
        <p:nvPicPr>
          <p:cNvPr id="367" name="Shape 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25" y="1361100"/>
            <a:ext cx="5943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Shape 368"/>
          <p:cNvSpPr txBox="1"/>
          <p:nvPr/>
        </p:nvSpPr>
        <p:spPr>
          <a:xfrm>
            <a:off x="3977550" y="921350"/>
            <a:ext cx="1188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MapReduce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Big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4" name="Shape 374"/>
          <p:cNvPicPr preferRelativeResize="0"/>
          <p:nvPr/>
        </p:nvPicPr>
        <p:blipFill rotWithShape="1">
          <a:blip r:embed="rId3">
            <a:alphaModFix/>
          </a:blip>
          <a:srcRect b="0" l="0" r="36808" t="0"/>
          <a:stretch/>
        </p:blipFill>
        <p:spPr>
          <a:xfrm>
            <a:off x="2786175" y="1479300"/>
            <a:ext cx="4040374" cy="25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 rotWithShape="1">
          <a:blip r:embed="rId4">
            <a:alphaModFix/>
          </a:blip>
          <a:srcRect b="0" l="28962" r="27589" t="45696"/>
          <a:stretch/>
        </p:blipFill>
        <p:spPr>
          <a:xfrm>
            <a:off x="6978950" y="1984275"/>
            <a:ext cx="2080649" cy="19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848513"/>
            <a:ext cx="2021884" cy="2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1" name="Shape 381"/>
          <p:cNvPicPr preferRelativeResize="0"/>
          <p:nvPr/>
        </p:nvPicPr>
        <p:blipFill rotWithShape="1">
          <a:blip r:embed="rId3">
            <a:alphaModFix/>
          </a:blip>
          <a:srcRect b="0" l="0" r="0" t="4269"/>
          <a:stretch/>
        </p:blipFill>
        <p:spPr>
          <a:xfrm>
            <a:off x="152400" y="1070425"/>
            <a:ext cx="8917574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Shape 38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 - Herramientas</a:t>
            </a:r>
          </a:p>
        </p:txBody>
      </p:sp>
      <p:pic>
        <p:nvPicPr>
          <p:cNvPr id="383" name="Shape 3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612" y="3980343"/>
            <a:ext cx="1721450" cy="91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602" y="4138423"/>
            <a:ext cx="172144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247" y="3146300"/>
            <a:ext cx="203573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9385" y="3224525"/>
            <a:ext cx="225483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4225" y="3146294"/>
            <a:ext cx="15984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7012" y="3980362"/>
            <a:ext cx="1023525" cy="10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7450" y="1895775"/>
            <a:ext cx="1313775" cy="11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Shape 39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6387" y="2054612"/>
            <a:ext cx="2109607" cy="1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 - Herramientas (cont.)</a:t>
            </a:r>
          </a:p>
        </p:txBody>
      </p:sp>
      <p:pic>
        <p:nvPicPr>
          <p:cNvPr id="396" name="Shape 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625" y="1324375"/>
            <a:ext cx="57150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25" y="2808000"/>
            <a:ext cx="2095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325" y="2178375"/>
            <a:ext cx="1281900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La nube</a:t>
            </a:r>
          </a:p>
        </p:txBody>
      </p:sp>
      <p:pic>
        <p:nvPicPr>
          <p:cNvPr id="404" name="Shape 4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529" y="1363788"/>
            <a:ext cx="3360954" cy="2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904" y="918001"/>
            <a:ext cx="2896274" cy="20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51" y="1230355"/>
            <a:ext cx="2424748" cy="1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25" y="3151154"/>
            <a:ext cx="2743599" cy="154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478" y="3268525"/>
            <a:ext cx="2673422" cy="1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2475" y="3321850"/>
            <a:ext cx="2673424" cy="150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Cloud Computing (la nube)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5" name="Shape 4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50" y="1044075"/>
            <a:ext cx="3998350" cy="3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900" y="969650"/>
            <a:ext cx="2574625" cy="22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Shape 4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6100" y="3498422"/>
            <a:ext cx="2339350" cy="13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75" y="1104925"/>
            <a:ext cx="4037495" cy="3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Entonces, que es Data Science?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689675" cy="230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Cloud Computing</a:t>
            </a:r>
            <a:r>
              <a:rPr lang="en-GB"/>
              <a:t> - Proveedores</a:t>
            </a:r>
          </a:p>
        </p:txBody>
      </p:sp>
      <p:pic>
        <p:nvPicPr>
          <p:cNvPr id="423" name="Shape 4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" y="1309225"/>
            <a:ext cx="3695925" cy="13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326" y="1530189"/>
            <a:ext cx="4858676" cy="11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75" y="3049399"/>
            <a:ext cx="4858673" cy="76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649" y="3073649"/>
            <a:ext cx="3293359" cy="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6725" y="3952350"/>
            <a:ext cx="3291394" cy="13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1836" y="4215950"/>
            <a:ext cx="4145657" cy="76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type="title"/>
          </p:nvPr>
        </p:nvSpPr>
        <p:spPr>
          <a:xfrm>
            <a:off x="311700" y="4743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Cómo unirse a todo esto?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Mentalidad Data-Céntrica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Infraestructura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Data Scientist ( ó conocimientos de Data Science)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Gracias!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3872025" y="1458275"/>
            <a:ext cx="63873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Centro Tecnológico de la Información y las Comunicaciones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>
              <a:spcBef>
                <a:spcPts val="0"/>
              </a:spcBef>
              <a:buNone/>
            </a:pPr>
            <a:r>
              <a:rPr b="1" lang="en-GB"/>
              <a:t>centic@centic.es</a:t>
            </a:r>
          </a:p>
          <a:p>
            <a:pPr lvl="0">
              <a:spcBef>
                <a:spcPts val="0"/>
              </a:spcBef>
              <a:buNone/>
            </a:pPr>
            <a:r>
              <a:rPr b="1" lang="en-GB"/>
              <a:t>www.centic.es</a:t>
            </a:r>
          </a:p>
        </p:txBody>
      </p:sp>
      <p:pic>
        <p:nvPicPr>
          <p:cNvPr id="441" name="Shape 44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125" y="2820975"/>
            <a:ext cx="1940699" cy="19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3953849" y="3628850"/>
            <a:ext cx="21699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Manuel Garrido Peña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hola@manugarri.com</a:t>
            </a:r>
          </a:p>
        </p:txBody>
      </p:sp>
      <p:pic>
        <p:nvPicPr>
          <p:cNvPr id="443" name="Shape 4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53700"/>
            <a:ext cx="3600450" cy="14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00" y="0"/>
            <a:ext cx="63373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Normativa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3416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Normativa Europea</a:t>
            </a:r>
            <a:r>
              <a:rPr lang="en-GB"/>
              <a:t>: General Data Protection Regulation (GDPR) </a:t>
            </a:r>
            <a:r>
              <a:rPr b="1" lang="en-GB"/>
              <a:t>2018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Privacidad por defecto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Derecho al olvido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Notificación de pérdida de datos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Portabilidad de datos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Dificultad de sacar datos personales fuera de la UE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99" y="1693875"/>
            <a:ext cx="3151797" cy="12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Open Data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3416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Impulso de los datos abiertos: </a:t>
            </a:r>
            <a:r>
              <a:rPr lang="en-GB"/>
              <a:t>- European Open Data Portal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24" y="2553300"/>
            <a:ext cx="3143953" cy="1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71" y="3950200"/>
            <a:ext cx="2633500" cy="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8921" y="4033050"/>
            <a:ext cx="3099550" cy="8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Conferencias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9860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EuroScipy</a:t>
            </a:r>
            <a:r>
              <a:rPr lang="en-GB"/>
              <a:t> (Erlangen)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Data Science Summit Europe</a:t>
            </a:r>
            <a:r>
              <a:rPr lang="en-GB"/>
              <a:t> (29 Mayo Jerusalem)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Spark Summit</a:t>
            </a:r>
            <a:r>
              <a:rPr lang="en-GB"/>
              <a:t> (24-26 Octubre Dublin)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Strata Data Conference</a:t>
            </a:r>
            <a:r>
              <a:rPr lang="en-GB"/>
              <a:t> (22-25 Mayo, Londres)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7"/>
              </a:rPr>
              <a:t>Data Conference</a:t>
            </a:r>
            <a:r>
              <a:rPr lang="en-GB"/>
              <a:t> (24-26 Julio Madrid)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8"/>
              </a:rPr>
              <a:t>Predictive Analytics World</a:t>
            </a:r>
            <a:r>
              <a:rPr lang="en-GB"/>
              <a:t> (11-12 Octubre Londres)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